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7" r:id="rId3"/>
    <p:sldId id="258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D2FA73-2447-4446-8AB2-FA3C9B36B83F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AADF5-2251-4ACD-BE74-2BD00E77538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4908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888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94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21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208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976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907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5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732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7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8650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4099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50E0F-0856-4E2B-9151-0686B0D16455}" type="datetimeFigureOut">
              <a:rPr lang="it-IT" smtClean="0"/>
              <a:t>05/12/2018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A9C65-580E-42DA-B8EE-74995FEA0B8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375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8" descr="C:\Users\andre\AppData\Local\Microsoft\Windows\INetCache\Content.Word\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33" t="18198" r="15465"/>
          <a:stretch>
            <a:fillRect/>
          </a:stretch>
        </p:blipFill>
        <p:spPr bwMode="auto">
          <a:xfrm>
            <a:off x="7445908" y="1742661"/>
            <a:ext cx="4333821" cy="2994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sellaDiTesto 6"/>
          <p:cNvSpPr txBox="1"/>
          <p:nvPr/>
        </p:nvSpPr>
        <p:spPr>
          <a:xfrm>
            <a:off x="3245850" y="452441"/>
            <a:ext cx="4856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“Dew Water”</a:t>
            </a:r>
            <a:r>
              <a:rPr lang="pt-PT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Mobile Station</a:t>
            </a:r>
            <a:endParaRPr lang="it-IT" sz="2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98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magine 5" descr="C:\Users\andre\AppData\Local\Microsoft\Windows\INetCache\Content.Word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11" r="8649"/>
          <a:stretch>
            <a:fillRect/>
          </a:stretch>
        </p:blipFill>
        <p:spPr bwMode="auto">
          <a:xfrm>
            <a:off x="1741487" y="1314305"/>
            <a:ext cx="7281863" cy="502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llout: linea con bordo e barra in risalto 14"/>
          <p:cNvSpPr>
            <a:spLocks/>
          </p:cNvSpPr>
          <p:nvPr/>
        </p:nvSpPr>
        <p:spPr bwMode="auto">
          <a:xfrm>
            <a:off x="9183584" y="1382694"/>
            <a:ext cx="2019300" cy="1276495"/>
          </a:xfrm>
          <a:prstGeom prst="accentBorderCallout1">
            <a:avLst>
              <a:gd name="adj1" fmla="val 18750"/>
              <a:gd name="adj2" fmla="val -8333"/>
              <a:gd name="adj3" fmla="val 73365"/>
              <a:gd name="adj4" fmla="val -182139"/>
            </a:avLst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en-US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Photovoltaic panel</a:t>
            </a:r>
          </a:p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en-US" altLang="it-IT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rainwater collection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llout: linea con bordo e barra in risalto 12"/>
          <p:cNvSpPr>
            <a:spLocks/>
          </p:cNvSpPr>
          <p:nvPr/>
        </p:nvSpPr>
        <p:spPr bwMode="auto">
          <a:xfrm>
            <a:off x="9183584" y="3001617"/>
            <a:ext cx="2019300" cy="1073426"/>
          </a:xfrm>
          <a:prstGeom prst="accentBorderCallout1">
            <a:avLst>
              <a:gd name="adj1" fmla="val 18750"/>
              <a:gd name="adj2" fmla="val -8333"/>
              <a:gd name="adj3" fmla="val 58931"/>
              <a:gd name="adj4" fmla="val -193530"/>
            </a:avLst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ECA </a:t>
            </a: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Anolyte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Generator (</a:t>
            </a: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ElectroChemical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Activation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llout: linea con bordo e barra in risalto 23"/>
          <p:cNvSpPr>
            <a:spLocks/>
          </p:cNvSpPr>
          <p:nvPr/>
        </p:nvSpPr>
        <p:spPr bwMode="auto">
          <a:xfrm>
            <a:off x="4544353" y="5556106"/>
            <a:ext cx="2017713" cy="782637"/>
          </a:xfrm>
          <a:prstGeom prst="accentBorderCallout1">
            <a:avLst>
              <a:gd name="adj1" fmla="val 33143"/>
              <a:gd name="adj2" fmla="val -7676"/>
              <a:gd name="adj3" fmla="val -144554"/>
              <a:gd name="adj4" fmla="val -21235"/>
            </a:avLst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Battery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pack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llout: linea con bordo e barra in risalto 20"/>
          <p:cNvSpPr>
            <a:spLocks/>
          </p:cNvSpPr>
          <p:nvPr/>
        </p:nvSpPr>
        <p:spPr bwMode="auto">
          <a:xfrm>
            <a:off x="71439" y="1107137"/>
            <a:ext cx="2019300" cy="1198563"/>
          </a:xfrm>
          <a:prstGeom prst="accentBorderCallout1">
            <a:avLst>
              <a:gd name="adj1" fmla="val 83432"/>
              <a:gd name="adj2" fmla="val 100281"/>
              <a:gd name="adj3" fmla="val 256109"/>
              <a:gd name="adj4" fmla="val 123940"/>
            </a:avLst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en-US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Group of water production from atmospheric air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llout: linea con bordo e barra in risalto 12"/>
          <p:cNvSpPr>
            <a:spLocks/>
          </p:cNvSpPr>
          <p:nvPr/>
        </p:nvSpPr>
        <p:spPr bwMode="auto">
          <a:xfrm>
            <a:off x="9183584" y="4625008"/>
            <a:ext cx="2019300" cy="513771"/>
          </a:xfrm>
          <a:prstGeom prst="accentBorderCallout1">
            <a:avLst>
              <a:gd name="adj1" fmla="val 18750"/>
              <a:gd name="adj2" fmla="val -8333"/>
              <a:gd name="adj3" fmla="val 46442"/>
              <a:gd name="adj4" fmla="val -190905"/>
            </a:avLst>
          </a:prstGeom>
          <a:solidFill>
            <a:srgbClr val="FFFFFF"/>
          </a:solidFill>
          <a:ln w="12700" algn="ctr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Accumulation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altLang="it-IT" sz="1600" dirty="0" err="1">
                <a:latin typeface="Arial" panose="020B0604020202020204" pitchFamily="34" charset="0"/>
                <a:cs typeface="Arial" panose="020B0604020202020204" pitchFamily="34" charset="0"/>
              </a:rPr>
              <a:t>supply</a:t>
            </a:r>
            <a:r>
              <a:rPr lang="it-IT" altLang="it-IT" sz="1600" dirty="0">
                <a:latin typeface="Arial" panose="020B0604020202020204" pitchFamily="34" charset="0"/>
                <a:cs typeface="Arial" panose="020B0604020202020204" pitchFamily="34" charset="0"/>
              </a:rPr>
              <a:t> tanks</a:t>
            </a:r>
            <a:endParaRPr kumimoji="0" lang="it-IT" altLang="it-IT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="" xmlns:a16="http://schemas.microsoft.com/office/drawing/2014/main" id="{B873A3A9-CBE7-4829-8DFF-AB9E135F6594}"/>
              </a:ext>
            </a:extLst>
          </p:cNvPr>
          <p:cNvSpPr txBox="1"/>
          <p:nvPr/>
        </p:nvSpPr>
        <p:spPr>
          <a:xfrm>
            <a:off x="607028" y="148032"/>
            <a:ext cx="10595856" cy="853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MOBILE STATION 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WATER PRODUCTION AND SANITATION FOR PRIMARY USE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CIVIL PROTECTION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3602490" y="6338743"/>
            <a:ext cx="3901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Van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 (or </a:t>
            </a:r>
            <a:r>
              <a:rPr lang="it-IT" dirty="0" err="1">
                <a:latin typeface="Arial" panose="020B0604020202020204" pitchFamily="34" charset="0"/>
                <a:cs typeface="Arial" panose="020B0604020202020204" pitchFamily="34" charset="0"/>
              </a:rPr>
              <a:t>cart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" name="Rettangolo 8"/>
          <p:cNvSpPr/>
          <p:nvPr/>
        </p:nvSpPr>
        <p:spPr>
          <a:xfrm rot="170220">
            <a:off x="2494022" y="2739663"/>
            <a:ext cx="3253848" cy="816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41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58" r="32747"/>
          <a:stretch/>
        </p:blipFill>
        <p:spPr bwMode="auto">
          <a:xfrm>
            <a:off x="610195" y="757181"/>
            <a:ext cx="5351145" cy="58197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9" name="CasellaDiTesto 28"/>
          <p:cNvSpPr txBox="1"/>
          <p:nvPr/>
        </p:nvSpPr>
        <p:spPr>
          <a:xfrm>
            <a:off x="2365512" y="952469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1a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3" name="CasellaDiTesto 32"/>
          <p:cNvSpPr txBox="1"/>
          <p:nvPr/>
        </p:nvSpPr>
        <p:spPr>
          <a:xfrm>
            <a:off x="2365512" y="1856992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1b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4" name="CasellaDiTesto 33"/>
          <p:cNvSpPr txBox="1"/>
          <p:nvPr/>
        </p:nvSpPr>
        <p:spPr>
          <a:xfrm>
            <a:off x="2520970" y="3497792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3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5" name="CasellaDiTesto 34"/>
          <p:cNvSpPr txBox="1"/>
          <p:nvPr/>
        </p:nvSpPr>
        <p:spPr>
          <a:xfrm>
            <a:off x="1175528" y="2527540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Arial Narrow" panose="020B0606020202030204" pitchFamily="34" charset="0"/>
              </a:rPr>
              <a:t>2</a:t>
            </a:r>
          </a:p>
        </p:txBody>
      </p:sp>
      <p:sp>
        <p:nvSpPr>
          <p:cNvPr id="36" name="CasellaDiTesto 35"/>
          <p:cNvSpPr txBox="1"/>
          <p:nvPr/>
        </p:nvSpPr>
        <p:spPr>
          <a:xfrm>
            <a:off x="1277528" y="3836346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4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1414067" y="4599178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5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8" name="CasellaDiTesto 37"/>
          <p:cNvSpPr txBox="1"/>
          <p:nvPr/>
        </p:nvSpPr>
        <p:spPr>
          <a:xfrm>
            <a:off x="4625679" y="3836346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7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39" name="CasellaDiTesto 38"/>
          <p:cNvSpPr txBox="1"/>
          <p:nvPr/>
        </p:nvSpPr>
        <p:spPr>
          <a:xfrm>
            <a:off x="2365512" y="4897584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6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40" name="CasellaDiTesto 39"/>
          <p:cNvSpPr txBox="1"/>
          <p:nvPr/>
        </p:nvSpPr>
        <p:spPr>
          <a:xfrm>
            <a:off x="5528866" y="3118338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9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41" name="CasellaDiTesto 40"/>
          <p:cNvSpPr txBox="1"/>
          <p:nvPr/>
        </p:nvSpPr>
        <p:spPr>
          <a:xfrm>
            <a:off x="4864218" y="5549330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8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42" name="CasellaDiTesto 41"/>
          <p:cNvSpPr txBox="1"/>
          <p:nvPr/>
        </p:nvSpPr>
        <p:spPr>
          <a:xfrm>
            <a:off x="5528866" y="1451373"/>
            <a:ext cx="47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Arial Narrow" panose="020B0606020202030204" pitchFamily="34" charset="0"/>
              </a:rPr>
              <a:t>10</a:t>
            </a:r>
            <a:endParaRPr lang="it-IT" sz="1600" dirty="0">
              <a:latin typeface="Arial Narrow" panose="020B0606020202030204" pitchFamily="34" charset="0"/>
            </a:endParaRPr>
          </a:p>
        </p:txBody>
      </p:sp>
      <p:sp>
        <p:nvSpPr>
          <p:cNvPr id="2" name="Rettangolo 1"/>
          <p:cNvSpPr/>
          <p:nvPr/>
        </p:nvSpPr>
        <p:spPr>
          <a:xfrm rot="809821">
            <a:off x="3678072" y="1597427"/>
            <a:ext cx="1701891" cy="618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Casella di testo 2"/>
          <p:cNvSpPr txBox="1">
            <a:spLocks noChangeArrowheads="1"/>
          </p:cNvSpPr>
          <p:nvPr/>
        </p:nvSpPr>
        <p:spPr bwMode="auto">
          <a:xfrm>
            <a:off x="6170840" y="757180"/>
            <a:ext cx="5407982" cy="581977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1a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Production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unit of water from air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1b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Evaporator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unit with PCM fan / heat accumulator (Phase Change Material)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1a + 1b =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Refrigeration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unit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Condensed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water collection system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Connection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piping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Solenoid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valve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Clean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water tank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6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Saturated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saline solution tank (brine)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 ECA production system with electrolysis or with electrolytic cell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8  ECA tank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9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Electric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storage unit / electric generator internal combustion means</a:t>
            </a:r>
            <a:b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spcAft>
                <a:spcPts val="0"/>
              </a:spcAft>
              <a:tabLst>
                <a:tab pos="539750" algn="l"/>
                <a:tab pos="756285" algn="l"/>
                <a:tab pos="972185" algn="l"/>
              </a:tabLst>
            </a:pP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10 </a:t>
            </a:r>
            <a:r>
              <a:rPr lang="en-US" sz="1400" b="1" kern="1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Photovoltaic </a:t>
            </a:r>
            <a:r>
              <a:rPr lang="en-US" sz="14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panel with rainwater collection channel</a:t>
            </a:r>
            <a:endParaRPr lang="it-IT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537416" y="68109"/>
            <a:ext cx="49370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it-IT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it-IT" sz="28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Dew</a:t>
            </a:r>
            <a:r>
              <a:rPr lang="it-IT" sz="2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Water” Mobile station</a:t>
            </a:r>
            <a:endParaRPr lang="it-IT" sz="2800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66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75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Trivero</dc:creator>
  <cp:lastModifiedBy>Barbara Laveggio</cp:lastModifiedBy>
  <cp:revision>134</cp:revision>
  <dcterms:created xsi:type="dcterms:W3CDTF">2017-09-18T13:11:16Z</dcterms:created>
  <dcterms:modified xsi:type="dcterms:W3CDTF">2018-12-05T17:52:35Z</dcterms:modified>
</cp:coreProperties>
</file>